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notesSlides/notesSlide23.xml" ContentType="application/vnd.openxmlformats-officedocument.presentationml.notesSlide+xml"/>
  <Override PartName="/ppt/ink/ink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9"/>
  </p:notesMasterIdLst>
  <p:handoutMasterIdLst>
    <p:handoutMasterId r:id="rId50"/>
  </p:handoutMasterIdLst>
  <p:sldIdLst>
    <p:sldId id="1777" r:id="rId2"/>
    <p:sldId id="1774" r:id="rId3"/>
    <p:sldId id="1776" r:id="rId4"/>
    <p:sldId id="1778" r:id="rId5"/>
    <p:sldId id="1814" r:id="rId6"/>
    <p:sldId id="1813" r:id="rId7"/>
    <p:sldId id="1780" r:id="rId8"/>
    <p:sldId id="1781" r:id="rId9"/>
    <p:sldId id="1782" r:id="rId10"/>
    <p:sldId id="1783" r:id="rId11"/>
    <p:sldId id="1784" r:id="rId12"/>
    <p:sldId id="1785" r:id="rId13"/>
    <p:sldId id="1786" r:id="rId14"/>
    <p:sldId id="1787" r:id="rId15"/>
    <p:sldId id="1788" r:id="rId16"/>
    <p:sldId id="1789" r:id="rId17"/>
    <p:sldId id="1790" r:id="rId18"/>
    <p:sldId id="1791" r:id="rId19"/>
    <p:sldId id="1792" r:id="rId20"/>
    <p:sldId id="1793" r:id="rId21"/>
    <p:sldId id="1794" r:id="rId22"/>
    <p:sldId id="1795" r:id="rId23"/>
    <p:sldId id="1796" r:id="rId24"/>
    <p:sldId id="1797" r:id="rId25"/>
    <p:sldId id="1816" r:id="rId26"/>
    <p:sldId id="1817" r:id="rId27"/>
    <p:sldId id="1818" r:id="rId28"/>
    <p:sldId id="1799" r:id="rId29"/>
    <p:sldId id="1801" r:id="rId30"/>
    <p:sldId id="1802" r:id="rId31"/>
    <p:sldId id="1803" r:id="rId32"/>
    <p:sldId id="1804" r:id="rId33"/>
    <p:sldId id="1805" r:id="rId34"/>
    <p:sldId id="1806" r:id="rId35"/>
    <p:sldId id="1807" r:id="rId36"/>
    <p:sldId id="1809" r:id="rId37"/>
    <p:sldId id="1800" r:id="rId38"/>
    <p:sldId id="1810" r:id="rId39"/>
    <p:sldId id="1808" r:id="rId40"/>
    <p:sldId id="1811" r:id="rId41"/>
    <p:sldId id="1819" r:id="rId42"/>
    <p:sldId id="1820" r:id="rId43"/>
    <p:sldId id="1840" r:id="rId44"/>
    <p:sldId id="1841" r:id="rId45"/>
    <p:sldId id="1842" r:id="rId46"/>
    <p:sldId id="1843" r:id="rId47"/>
    <p:sldId id="1839"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1" autoAdjust="0"/>
    <p:restoredTop sz="88299" autoAdjust="0"/>
  </p:normalViewPr>
  <p:slideViewPr>
    <p:cSldViewPr>
      <p:cViewPr varScale="1">
        <p:scale>
          <a:sx n="112" d="100"/>
          <a:sy n="112" d="100"/>
        </p:scale>
        <p:origin x="2640"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8230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customXml" Target="../ink/ink3.xml"/><Relationship Id="rId4" Type="http://schemas.openxmlformats.org/officeDocument/2006/relationships/image" Target="../media/image11.emf"/></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4.xml"/><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Chapter 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3687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FBA978-6C81-44A4-912C-65510D8A6ACD}"/>
                  </a:ext>
                </a:extLst>
              </p:cNvPr>
              <p:cNvSpPr txBox="1"/>
              <p:nvPr/>
            </p:nvSpPr>
            <p:spPr>
              <a:xfrm>
                <a:off x="1524000" y="5703764"/>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1524000" y="5703764"/>
                <a:ext cx="2198166" cy="89620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6794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panose="02040503050406030204" pitchFamily="18"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a:latin typeface="+mj-lt"/>
                  </a:rPr>
                  <a:t>The result is cross-entropy loss:</a:t>
                </a:r>
              </a:p>
              <a:p>
                <a14:m>
                  <m:oMath xmlns:m="http://schemas.openxmlformats.org/officeDocument/2006/math">
                    <m:func>
                      <m:funcPr>
                        <m:ctrlPr>
                          <a:rPr lang="en-US" sz="2400" i="1">
                            <a:latin typeface="Cambria Math" panose="02040503050406030204" pitchFamily="18" charset="0"/>
                          </a:rPr>
                        </m:ctrlPr>
                      </m:funcPr>
                      <m:fNa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417380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1066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𝑡𝑟𝑎𝑖𝑛𝑖𝑛𝑔</m:t>
                              </m:r>
                              <m:r>
                                <a:rPr lang="en-US" sz="2400" b="0" i="1" smtClean="0">
                                  <a:latin typeface="Cambria Math" panose="02040503050406030204" pitchFamily="18" charset="0"/>
                                </a:rPr>
                                <m:t> </m:t>
                              </m:r>
                              <m:r>
                                <a:rPr lang="en-US" sz="2400" b="0" i="1" smtClean="0">
                                  <a:latin typeface="Cambria Math" panose="02040503050406030204" pitchFamily="18" charset="0"/>
                                </a:rPr>
                                <m:t>𝑙𝑎𝑏𝑒𝑙𝑠</m:t>
                              </m:r>
                            </m:e>
                          </m:d>
                          <m:r>
                            <m:rPr>
                              <m:aln/>
                            </m:rPr>
                            <a:rPr lang="en-US" sz="2400" b="0" i="1" smtClean="0">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b="0" i="1" smtClean="0">
                                  <a:latin typeface="Cambria Math" panose="02040503050406030204" pitchFamily="18" charset="0"/>
                                </a:rPr>
                                <m:t>𝑝</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m:t>
                              </m:r>
                            </m:e>
                            <m:sub>
                              <m:r>
                                <m:rPr>
                                  <m:sty m:val="p"/>
                                </m:rPr>
                                <a:rPr lang="en-US" sz="2400" b="0" i="0" smtClean="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1066800" y="2095966"/>
                <a:ext cx="5866350" cy="30246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1675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1752600" y="2924887"/>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𝜃</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𝜃</m:t>
                              </m:r>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e>
                                  </m:d>
                                </m:sup>
                              </m:sSup>
                              <m:r>
                                <a:rPr lang="en-US" sz="2400" b="0" i="1" smtClean="0">
                                  <a:latin typeface="Cambria Math" panose="02040503050406030204" pitchFamily="18" charset="0"/>
                                </a:rPr>
                                <m:t>;</m:t>
                              </m:r>
                              <m:r>
                                <a:rPr lang="en-US" sz="2400" b="0" i="1" smtClean="0">
                                  <a:latin typeface="Cambria Math" panose="02040503050406030204" pitchFamily="18" charset="0"/>
                                </a:rPr>
                                <m:t>𝜃</m:t>
                              </m:r>
                              <m:r>
                                <a:rPr lang="en-US" sz="2400" b="0" i="1" smtClean="0">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1752600" y="2924887"/>
                <a:ext cx="4507901" cy="100822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7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822960"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𝐶𝑜𝑠𝑡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e>
                      </m:nary>
                      <m:r>
                        <a:rPr lang="en-US" sz="2000" b="0" i="1" smtClean="0">
                          <a:latin typeface="Cambria Math" panose="02040503050406030204" pitchFamily="18" charset="0"/>
                        </a:rPr>
                        <m:t>)</m:t>
                      </m:r>
                    </m:oMath>
                  </m:oMathPara>
                </a14:m>
                <a:endParaRPr lang="en-US" sz="2000" b="0" dirty="0"/>
              </a:p>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m:t>
                      </m:r>
                      <m:r>
                        <m:rPr>
                          <m:aln/>
                        </m:rP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𝑚</m:t>
                          </m:r>
                        </m:den>
                      </m:f>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822960" y="2494091"/>
                <a:ext cx="7603941" cy="168058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10122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pPr marL="0" indent="0">
              <a:buNone/>
            </a:pPr>
            <a:endParaRPr lang="en-US" dirty="0"/>
          </a:p>
          <a:p>
            <a:pPr marL="0" indent="0">
              <a:buNone/>
            </a:pPr>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593346" y="2514600"/>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593346" y="2514600"/>
                <a:ext cx="8003025"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1981200" y="4267200"/>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𝐶𝑜𝑠𝑡</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1981200" y="4267200"/>
                <a:ext cx="4432752" cy="75623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92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2590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𝜂</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p>
                      </m:sSup>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2590800" y="5869094"/>
                <a:ext cx="3385670" cy="317844"/>
              </a:xfrm>
              <a:prstGeom prst="rect">
                <a:avLst/>
              </a:prstGeom>
              <a:blipFill>
                <a:blip r:embed="rId3"/>
                <a:stretch>
                  <a:fillRect l="-1081" r="-2162" b="-26923"/>
                </a:stretch>
              </a:blipFill>
            </p:spPr>
            <p:txBody>
              <a:bodyPr/>
              <a:lstStyle/>
              <a:p>
                <a:r>
                  <a:rPr lang="en-US">
                    <a:noFill/>
                  </a:rPr>
                  <a:t> </a:t>
                </a:r>
              </a:p>
            </p:txBody>
          </p:sp>
        </mc:Fallback>
      </mc:AlternateContent>
    </p:spTree>
    <p:extLst>
      <p:ext uri="{BB962C8B-B14F-4D97-AF65-F5344CB8AC3E}">
        <p14:creationId xmlns:p14="http://schemas.microsoft.com/office/powerpoint/2010/main" val="97221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2209800"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𝑗</m:t>
                              </m:r>
                            </m:sub>
                          </m:sSub>
                        </m:den>
                      </m:f>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2209800" y="2866818"/>
                <a:ext cx="3742819" cy="684098"/>
              </a:xfrm>
              <a:prstGeom prst="rect">
                <a:avLst/>
              </a:prstGeom>
              <a:blipFill>
                <a:blip r:embed="rId4"/>
                <a:stretch>
                  <a:fillRect b="-8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497166"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b="0" i="1" smtClean="0">
                                      <a:latin typeface="Cambria Math" panose="02040503050406030204" pitchFamily="18" charset="0"/>
                                    </a:rPr>
                                    <m:t>𝑏</m:t>
                                  </m:r>
                                </m:den>
                              </m:f>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𝑦</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r>
                                <a:rPr lang="en-US" i="1">
                                  <a:latin typeface="Cambria Math" panose="02040503050406030204" pitchFamily="18" charset="0"/>
                                </a:rPr>
                                <m:t>𝜎</m:t>
                              </m:r>
                              <m:d>
                                <m:dPr>
                                  <m:ctrlPr>
                                    <a:rPr lang="en-US" i="1" smtClean="0">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b="0" i="1" smtClean="0">
                                  <a:latin typeface="Cambria Math" panose="02040503050406030204" pitchFamily="18" charset="0"/>
                                </a:rPr>
                                <m:t>−0.5</m:t>
                              </m:r>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b="0" i="1" smtClean="0">
                                  <a:latin typeface="Cambria Math" panose="02040503050406030204" pitchFamily="18" charset="0"/>
                                </a:rPr>
                                <m:t>−1.5</m:t>
                              </m:r>
                            </m:e>
                          </m:mr>
                          <m:mr>
                            <m:e>
                              <m:r>
                                <a:rPr lang="en-US" b="0" i="1" smtClean="0">
                                  <a:latin typeface="Cambria Math" panose="02040503050406030204" pitchFamily="18" charset="0"/>
                                </a:rPr>
                                <m:t>−1.0</m:t>
                              </m:r>
                            </m:e>
                          </m:mr>
                          <m:mr>
                            <m:e>
                              <m:r>
                                <a:rPr lang="en-US" b="0" i="1" smtClean="0">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497166" y="5029200"/>
                <a:ext cx="8149667" cy="138313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04145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1752600"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𝜃</m:t>
                          </m:r>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𝑤</m:t>
                                    </m:r>
                                  </m:e>
                                  <m:sub>
                                    <m:r>
                                      <m:rPr>
                                        <m:brk m:alnAt="7"/>
                                      </m:rPr>
                                      <a:rPr lang="en-US" sz="2400" b="0" i="1" smtClean="0">
                                        <a:latin typeface="Cambria Math" panose="02040503050406030204" pitchFamily="18" charset="0"/>
                                      </a:rPr>
                                      <m:t>1</m:t>
                                    </m:r>
                                  </m:sub>
                                </m:sSub>
                              </m:e>
                            </m:m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𝑏</m:t>
                                </m:r>
                              </m:e>
                            </m:mr>
                          </m:m>
                        </m:e>
                      </m:d>
                      <m:r>
                        <a:rPr lang="en-US" sz="2400" b="0" i="1" smtClean="0">
                          <a:latin typeface="Cambria Math" panose="02040503050406030204" pitchFamily="18" charset="0"/>
                        </a:rPr>
                        <m:t>−</m:t>
                      </m:r>
                      <m:r>
                        <a:rPr lang="en-US" sz="2400" b="0" i="1" smtClean="0">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−1.0</m:t>
                                </m:r>
                              </m:e>
                            </m:mr>
                            <m:mr>
                              <m:e>
                                <m:r>
                                  <a:rPr lang="en-US" sz="2400" b="0" i="1" smtClean="0">
                                    <a:latin typeface="Cambria Math" panose="02040503050406030204" pitchFamily="18" charset="0"/>
                                  </a:rPr>
                                  <m:t>−0.5</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b="0" i="1" smtClean="0">
                                    <a:latin typeface="Cambria Math" panose="02040503050406030204" pitchFamily="18" charset="0"/>
                                  </a:rPr>
                                  <m:t>.15</m:t>
                                </m:r>
                              </m:e>
                            </m:mr>
                            <m:mr>
                              <m:e>
                                <m:r>
                                  <a:rPr lang="en-US" sz="2400" b="0" i="1" smtClean="0">
                                    <a:latin typeface="Cambria Math" panose="02040503050406030204" pitchFamily="18" charset="0"/>
                                  </a:rPr>
                                  <m:t>.1</m:t>
                                </m:r>
                              </m:e>
                            </m:mr>
                            <m:mr>
                              <m:e>
                                <m:r>
                                  <a:rPr lang="en-US" sz="2400" b="0" i="1" smtClean="0">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1752600" y="3048000"/>
                <a:ext cx="3912481" cy="98411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67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53614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1019726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2286000" y="4495800"/>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smtClean="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b="0" i="1" smtClean="0">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𝑗</m:t>
                                      </m:r>
                                    </m:sub>
                                  </m:sSub>
                                </m:sup>
                              </m:sSup>
                            </m:e>
                          </m:nary>
                        </m:den>
                      </m:f>
                      <m:r>
                        <a:rPr lang="en-US" sz="2000" b="0" i="1" smtClean="0">
                          <a:latin typeface="Cambria Math" panose="02040503050406030204" pitchFamily="18" charset="0"/>
                        </a:rPr>
                        <m:t> 1≤</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2286000" y="4495800"/>
                <a:ext cx="3779304" cy="10316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665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1219200" y="289560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sup>
                          </m:sSup>
                        </m:num>
                        <m:den>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b="0" i="1" smtClean="0">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1219200" y="2895600"/>
                <a:ext cx="4991944" cy="6805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450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52584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e>
                    </m:nary>
                  </m:oMath>
                </a14:m>
                <a:endParaRPr lang="en-US" sz="2400" b="0" dirty="0"/>
              </a:p>
              <a:p>
                <a:r>
                  <a:rPr lang="en-US" sz="2400" dirty="0"/>
                  <a:t>We can also write this as a dot product:</a:t>
                </a:r>
              </a:p>
              <a:p>
                <a14:m>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462136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3505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257175" y="2209800"/>
            <a:ext cx="8629650" cy="4046745"/>
          </a:xfrm>
          <a:prstGeom prst="rect">
            <a:avLst/>
          </a:prstGeom>
        </p:spPr>
      </p:pic>
    </p:spTree>
    <p:extLst>
      <p:ext uri="{BB962C8B-B14F-4D97-AF65-F5344CB8AC3E}">
        <p14:creationId xmlns:p14="http://schemas.microsoft.com/office/powerpoint/2010/main" val="185709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895043" y="2312508"/>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d>
                      <m:r>
                        <a:rPr lang="en-US" sz="3200" b="0" i="1" smtClean="0">
                          <a:latin typeface="Cambria Math" panose="02040503050406030204" pitchFamily="18" charset="0"/>
                        </a:rPr>
                        <m:t>=</m:t>
                      </m:r>
                      <m:r>
                        <a:rPr lang="en-US" sz="3200" b="0" i="1" smtClean="0">
                          <a:latin typeface="Cambria Math" panose="02040503050406030204" pitchFamily="18" charset="0"/>
                        </a:rPr>
                        <m:t>𝜎</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m:t>
                              </m:r>
                              <m:r>
                                <a:rPr lang="en-US" sz="3200" b="0" i="1" smtClean="0">
                                  <a:latin typeface="Cambria Math" panose="02040503050406030204" pitchFamily="18" charset="0"/>
                                </a:rPr>
                                <m:t>𝑤</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𝑏</m:t>
                              </m:r>
                              <m:r>
                                <a:rPr lang="en-US" sz="3200" b="0" i="1" smtClean="0">
                                  <a:latin typeface="Cambria Math" panose="02040503050406030204" pitchFamily="18" charset="0"/>
                                </a:rPr>
                                <m:t>)</m:t>
                              </m:r>
                            </m:sup>
                          </m:sSup>
                        </m:den>
                      </m:f>
                    </m:oMath>
                  </m:oMathPara>
                </a14:m>
                <a:endParaRPr lang="en-US" sz="3200" b="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895043" y="2312508"/>
                <a:ext cx="7272632" cy="94173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1828800"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i="1">
                              <a:latin typeface="Cambria Math" panose="02040503050406030204" pitchFamily="18" charset="0"/>
                            </a:rPr>
                            <m:t>𝑦</m:t>
                          </m:r>
                        </m:e>
                      </m:acc>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eqArr>
                            <m:eqArrPr>
                              <m:ctrlPr>
                                <a:rPr lang="en-US" sz="3200" b="0" i="1" smtClean="0">
                                  <a:latin typeface="Cambria Math" panose="02040503050406030204" pitchFamily="18" charset="0"/>
                                </a:rPr>
                              </m:ctrlPr>
                            </m:eqArrPr>
                            <m:e>
                              <m:r>
                                <a:rPr lang="en-US" sz="3200" b="0" i="1" smtClean="0">
                                  <a:latin typeface="Cambria Math" panose="02040503050406030204" pitchFamily="18" charset="0"/>
                                </a:rPr>
                                <m:t>1 </m:t>
                              </m:r>
                              <m:r>
                                <a:rPr lang="en-US" sz="3200" b="0" i="1" smtClean="0">
                                  <a:latin typeface="Cambria Math" panose="02040503050406030204" pitchFamily="18" charset="0"/>
                                </a:rPr>
                                <m:t>𝑖𝑓</m:t>
                              </m:r>
                              <m:r>
                                <a:rPr lang="en-US" sz="3200" b="0" i="1" smtClean="0">
                                  <a:latin typeface="Cambria Math" panose="02040503050406030204" pitchFamily="18" charset="0"/>
                                </a:rPr>
                                <m:t> </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𝑦</m:t>
                                  </m:r>
                                  <m:r>
                                    <a:rPr lang="en-US" sz="3200" b="0" i="1" smtClean="0">
                                      <a:latin typeface="Cambria Math" panose="02040503050406030204" pitchFamily="18" charset="0"/>
                                    </a:rPr>
                                    <m:t>=1</m:t>
                                  </m:r>
                                </m:e>
                                <m:e>
                                  <m:r>
                                    <a:rPr lang="en-US" sz="3200" b="0" i="1" smtClean="0">
                                      <a:latin typeface="Cambria Math" panose="02040503050406030204" pitchFamily="18" charset="0"/>
                                    </a:rPr>
                                    <m:t>𝑥</m:t>
                                  </m:r>
                                </m:e>
                              </m:d>
                              <m:r>
                                <a:rPr lang="en-US" sz="3200" b="0" i="1" smtClean="0">
                                  <a:latin typeface="Cambria Math" panose="02040503050406030204" pitchFamily="18" charset="0"/>
                                </a:rPr>
                                <m:t>&gt;0.5</m:t>
                              </m:r>
                            </m:e>
                            <m:e>
                              <m:r>
                                <a:rPr lang="en-US" sz="3200" b="0" i="1" smtClean="0">
                                  <a:latin typeface="Cambria Math" panose="02040503050406030204" pitchFamily="18" charset="0"/>
                                </a:rPr>
                                <m:t>0 </m:t>
                              </m:r>
                              <m:r>
                                <a:rPr lang="en-US" sz="3200" b="0" i="1" smtClean="0">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1828800" y="3124200"/>
                <a:ext cx="4882683" cy="109850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465882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40293</TotalTime>
  <Words>5683</Words>
  <Application>Microsoft Macintosh PowerPoint</Application>
  <PresentationFormat>On-screen Show (4:3)</PresentationFormat>
  <Paragraphs>544</Paragraphs>
  <Slides>47</Slides>
  <Notes>32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Calibri</vt:lpstr>
      <vt:lpstr>Calibri Light</vt:lpstr>
      <vt:lpstr>Cambria Math</vt:lpstr>
      <vt:lpstr>Times</vt:lpstr>
      <vt:lpstr>Retrospect</vt:lpstr>
      <vt:lpstr>Logistic Regression</vt:lpstr>
      <vt:lpstr>PowerPoint Presentation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1882</cp:revision>
  <cp:lastPrinted>2019-11-19T16:52:03Z</cp:lastPrinted>
  <dcterms:created xsi:type="dcterms:W3CDTF">2009-06-12T17:14:38Z</dcterms:created>
  <dcterms:modified xsi:type="dcterms:W3CDTF">2020-01-20T16:56:06Z</dcterms:modified>
</cp:coreProperties>
</file>